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TDTD평고딕" charset="1" panose="02000503000000000000"/>
      <p:regular r:id="rId26"/>
    </p:embeddedFont>
    <p:embeddedFont>
      <p:font typeface="TDTD순고딕 Bold" charset="1" panose="02000803000000000000"/>
      <p:regular r:id="rId27"/>
    </p:embeddedFont>
    <p:embeddedFont>
      <p:font typeface="Tlab 돋움 레귤러 Bold" charset="1" panose="02060800000000000000"/>
      <p:regular r:id="rId28"/>
    </p:embeddedFont>
    <p:embeddedFont>
      <p:font typeface="Noto Sans Kr Bold" charset="1" panose="020B02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pn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01507" y="8075454"/>
            <a:ext cx="8057793" cy="7285019"/>
            <a:chOff x="0" y="0"/>
            <a:chExt cx="736529" cy="6658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29" cy="665893"/>
            </a:xfrm>
            <a:custGeom>
              <a:avLst/>
              <a:gdLst/>
              <a:ahLst/>
              <a:cxnLst/>
              <a:rect r="r" b="b" t="t" l="l"/>
              <a:pathLst>
                <a:path h="665893" w="736529">
                  <a:moveTo>
                    <a:pt x="368265" y="0"/>
                  </a:moveTo>
                  <a:cubicBezTo>
                    <a:pt x="164878" y="0"/>
                    <a:pt x="0" y="149065"/>
                    <a:pt x="0" y="332946"/>
                  </a:cubicBezTo>
                  <a:cubicBezTo>
                    <a:pt x="0" y="516828"/>
                    <a:pt x="164878" y="665893"/>
                    <a:pt x="368265" y="665893"/>
                  </a:cubicBezTo>
                  <a:cubicBezTo>
                    <a:pt x="571651" y="665893"/>
                    <a:pt x="736529" y="516828"/>
                    <a:pt x="736529" y="332946"/>
                  </a:cubicBezTo>
                  <a:cubicBezTo>
                    <a:pt x="736529" y="149065"/>
                    <a:pt x="571651" y="0"/>
                    <a:pt x="368265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69050" y="-13773"/>
              <a:ext cx="598430" cy="617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19007" y="2299190"/>
            <a:ext cx="6022793" cy="6959110"/>
          </a:xfrm>
          <a:custGeom>
            <a:avLst/>
            <a:gdLst/>
            <a:ahLst/>
            <a:cxnLst/>
            <a:rect r="r" b="b" t="t" l="l"/>
            <a:pathLst>
              <a:path h="6959110" w="6022793">
                <a:moveTo>
                  <a:pt x="0" y="0"/>
                </a:moveTo>
                <a:lnTo>
                  <a:pt x="6022793" y="0"/>
                </a:lnTo>
                <a:lnTo>
                  <a:pt x="6022793" y="6959110"/>
                </a:lnTo>
                <a:lnTo>
                  <a:pt x="0" y="69591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888347"/>
            <a:ext cx="8216803" cy="2542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44"/>
              </a:lnSpc>
            </a:pPr>
            <a:r>
              <a:rPr lang="en-US" sz="8300" spc="-249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대여 플랫폼 </a:t>
            </a:r>
          </a:p>
          <a:p>
            <a:pPr algn="l">
              <a:lnSpc>
                <a:spcPts val="10044"/>
              </a:lnSpc>
            </a:pPr>
            <a:r>
              <a:rPr lang="en-US" sz="8300" spc="-249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BilliGO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764588"/>
            <a:ext cx="342247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32">
                <a:solidFill>
                  <a:srgbClr val="6274C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팀 박장대소</a:t>
            </a:r>
          </a:p>
        </p:txBody>
      </p:sp>
      <p:sp>
        <p:nvSpPr>
          <p:cNvPr name="AutoShape 8" id="8"/>
          <p:cNvSpPr/>
          <p:nvPr/>
        </p:nvSpPr>
        <p:spPr>
          <a:xfrm>
            <a:off x="1028700" y="1397084"/>
            <a:ext cx="16230600" cy="0"/>
          </a:xfrm>
          <a:prstGeom prst="line">
            <a:avLst/>
          </a:prstGeom>
          <a:ln cap="flat" w="38100">
            <a:solidFill>
              <a:srgbClr val="252525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4887" y="1752447"/>
            <a:ext cx="17702234" cy="4649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보증금 시스템: 대여료의 150% 자동 계산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연체 관리: 연체 시 일일 대여료의 150% 연체료 부과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3일 자동 취소: 제공자가 승인하지 않으면 자동 환불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전화번호 인증: 본인 확인 시스템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안전장치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22990" y="3042237"/>
            <a:ext cx="2878091" cy="6300906"/>
          </a:xfrm>
          <a:custGeom>
            <a:avLst/>
            <a:gdLst/>
            <a:ahLst/>
            <a:cxnLst/>
            <a:rect r="r" b="b" t="t" l="l"/>
            <a:pathLst>
              <a:path h="6300906" w="2878091">
                <a:moveTo>
                  <a:pt x="0" y="0"/>
                </a:moveTo>
                <a:lnTo>
                  <a:pt x="2878091" y="0"/>
                </a:lnTo>
                <a:lnTo>
                  <a:pt x="2878091" y="6300907"/>
                </a:lnTo>
                <a:lnTo>
                  <a:pt x="0" y="63009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98" t="-76" r="-2620" b="-81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90008" y="3097525"/>
            <a:ext cx="2840330" cy="6172685"/>
          </a:xfrm>
          <a:custGeom>
            <a:avLst/>
            <a:gdLst/>
            <a:ahLst/>
            <a:cxnLst/>
            <a:rect r="r" b="b" t="t" l="l"/>
            <a:pathLst>
              <a:path h="6172685" w="2840330">
                <a:moveTo>
                  <a:pt x="0" y="0"/>
                </a:moveTo>
                <a:lnTo>
                  <a:pt x="2840330" y="0"/>
                </a:lnTo>
                <a:lnTo>
                  <a:pt x="2840330" y="6172685"/>
                </a:lnTo>
                <a:lnTo>
                  <a:pt x="0" y="61726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49" t="-538" r="-822" b="-244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688549" y="3064305"/>
            <a:ext cx="2852258" cy="6278839"/>
          </a:xfrm>
          <a:custGeom>
            <a:avLst/>
            <a:gdLst/>
            <a:ahLst/>
            <a:cxnLst/>
            <a:rect r="r" b="b" t="t" l="l"/>
            <a:pathLst>
              <a:path h="6278839" w="2852258">
                <a:moveTo>
                  <a:pt x="0" y="0"/>
                </a:moveTo>
                <a:lnTo>
                  <a:pt x="2852258" y="0"/>
                </a:lnTo>
                <a:lnTo>
                  <a:pt x="2852258" y="6278839"/>
                </a:lnTo>
                <a:lnTo>
                  <a:pt x="0" y="62788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404" t="0" r="-3918" b="-124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01924" y="420792"/>
            <a:ext cx="6986087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메시지 및 약속 잡기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60927" y="1772818"/>
            <a:ext cx="3402217" cy="10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실시간 채팅 기능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92892" y="1772818"/>
            <a:ext cx="8372593" cy="10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세종대학교 캠퍼스 맵 기반 약속 장소 선택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55933" y="4548726"/>
            <a:ext cx="2838149" cy="6317260"/>
          </a:xfrm>
          <a:custGeom>
            <a:avLst/>
            <a:gdLst/>
            <a:ahLst/>
            <a:cxnLst/>
            <a:rect r="r" b="b" t="t" l="l"/>
            <a:pathLst>
              <a:path h="6317260" w="2838149">
                <a:moveTo>
                  <a:pt x="0" y="0"/>
                </a:moveTo>
                <a:lnTo>
                  <a:pt x="2838149" y="0"/>
                </a:lnTo>
                <a:lnTo>
                  <a:pt x="2838149" y="6317259"/>
                </a:lnTo>
                <a:lnTo>
                  <a:pt x="0" y="63172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21" t="-628" r="-689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00769" y="4505999"/>
            <a:ext cx="2691949" cy="6402714"/>
          </a:xfrm>
          <a:custGeom>
            <a:avLst/>
            <a:gdLst/>
            <a:ahLst/>
            <a:cxnLst/>
            <a:rect r="r" b="b" t="t" l="l"/>
            <a:pathLst>
              <a:path h="6402714" w="2691949">
                <a:moveTo>
                  <a:pt x="0" y="0"/>
                </a:moveTo>
                <a:lnTo>
                  <a:pt x="2691949" y="0"/>
                </a:lnTo>
                <a:lnTo>
                  <a:pt x="2691949" y="6402713"/>
                </a:lnTo>
                <a:lnTo>
                  <a:pt x="0" y="64027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415" t="-1709" r="-19636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11200" y="4505999"/>
            <a:ext cx="2527443" cy="6183909"/>
          </a:xfrm>
          <a:custGeom>
            <a:avLst/>
            <a:gdLst/>
            <a:ahLst/>
            <a:cxnLst/>
            <a:rect r="r" b="b" t="t" l="l"/>
            <a:pathLst>
              <a:path h="6183909" w="2527443">
                <a:moveTo>
                  <a:pt x="0" y="0"/>
                </a:moveTo>
                <a:lnTo>
                  <a:pt x="2527444" y="0"/>
                </a:lnTo>
                <a:lnTo>
                  <a:pt x="2527444" y="6183909"/>
                </a:lnTo>
                <a:lnTo>
                  <a:pt x="0" y="61839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776" t="-2798" r="-40509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01924" y="420792"/>
            <a:ext cx="6986087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포인트 활용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4887" y="1752447"/>
            <a:ext cx="17702234" cy="2249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랭킹 포인트: 리더보드 순위 반영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사용 가능 포인트: 아바타 구매, 기프티콘 교환 (스타벅스, 편의점 등)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76897" y="5658794"/>
            <a:ext cx="2811115" cy="6356958"/>
          </a:xfrm>
          <a:custGeom>
            <a:avLst/>
            <a:gdLst/>
            <a:ahLst/>
            <a:cxnLst/>
            <a:rect r="r" b="b" t="t" l="l"/>
            <a:pathLst>
              <a:path h="6356958" w="2811115">
                <a:moveTo>
                  <a:pt x="0" y="0"/>
                </a:moveTo>
                <a:lnTo>
                  <a:pt x="2811114" y="0"/>
                </a:lnTo>
                <a:lnTo>
                  <a:pt x="2811114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82" t="0" r="-371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369104" y="5658794"/>
            <a:ext cx="2838149" cy="6619390"/>
          </a:xfrm>
          <a:custGeom>
            <a:avLst/>
            <a:gdLst/>
            <a:ahLst/>
            <a:cxnLst/>
            <a:rect r="r" b="b" t="t" l="l"/>
            <a:pathLst>
              <a:path h="6619390" w="2838149">
                <a:moveTo>
                  <a:pt x="0" y="0"/>
                </a:moveTo>
                <a:lnTo>
                  <a:pt x="2838149" y="0"/>
                </a:lnTo>
                <a:lnTo>
                  <a:pt x="2838149" y="6619390"/>
                </a:lnTo>
                <a:lnTo>
                  <a:pt x="0" y="66193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531" t="-1482" r="-1443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01924" y="420792"/>
            <a:ext cx="6986087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포인트 활용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4887" y="1752447"/>
            <a:ext cx="17702234" cy="3449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나의 아바타: 리뷰, 나의 프로필, 랭킹 리더보드에 모습 반영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스페셜 아바타: 다양한 애니메이션 효과로 개성 표현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포인트 소비 분산을 통해 포인트 교환으로 인한 사업 손실 감소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01924" y="420792"/>
            <a:ext cx="6986087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양방향 리뷰 시스템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14887" y="1752447"/>
            <a:ext cx="17702234" cy="5849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대여자 평점: 사용 후 반납 상태 및 태도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제공자 평점: 물건 품질 및 거래 신뢰도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자동 리뷰 시스템</a:t>
            </a:r>
          </a:p>
          <a:p>
            <a:pPr algn="l" marL="1640854" indent="-546951" lvl="2">
              <a:lnSpc>
                <a:spcPts val="9500"/>
              </a:lnSpc>
              <a:buFont typeface="Arial"/>
              <a:buChar char="⚬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3일 내 리뷰 미작성 시 자동 5점 부여</a:t>
            </a:r>
          </a:p>
          <a:p>
            <a:pPr algn="l" marL="1640854" indent="-546951" lvl="2">
              <a:lnSpc>
                <a:spcPts val="9500"/>
              </a:lnSpc>
              <a:buFont typeface="Arial"/>
              <a:buChar char="⚬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악의적 리뷰 방지 및 거래 촉진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020644" y="5232340"/>
            <a:ext cx="6559783" cy="4739443"/>
          </a:xfrm>
          <a:custGeom>
            <a:avLst/>
            <a:gdLst/>
            <a:ahLst/>
            <a:cxnLst/>
            <a:rect r="r" b="b" t="t" l="l"/>
            <a:pathLst>
              <a:path h="4739443" w="6559783">
                <a:moveTo>
                  <a:pt x="0" y="0"/>
                </a:moveTo>
                <a:lnTo>
                  <a:pt x="6559783" y="0"/>
                </a:lnTo>
                <a:lnTo>
                  <a:pt x="6559783" y="4739444"/>
                </a:lnTo>
                <a:lnTo>
                  <a:pt x="0" y="4739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028970" y="567422"/>
            <a:ext cx="4543131" cy="4015145"/>
          </a:xfrm>
          <a:custGeom>
            <a:avLst/>
            <a:gdLst/>
            <a:ahLst/>
            <a:cxnLst/>
            <a:rect r="r" b="b" t="t" l="l"/>
            <a:pathLst>
              <a:path h="4015145" w="4543131">
                <a:moveTo>
                  <a:pt x="0" y="0"/>
                </a:moveTo>
                <a:lnTo>
                  <a:pt x="4543131" y="0"/>
                </a:lnTo>
                <a:lnTo>
                  <a:pt x="4543131" y="4015145"/>
                </a:lnTo>
                <a:lnTo>
                  <a:pt x="0" y="40151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4887" y="1752447"/>
            <a:ext cx="17702234" cy="824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광고성인지 판별: </a:t>
            </a:r>
          </a:p>
          <a:p>
            <a:pPr algn="l" marL="1640854" indent="-546951" lvl="2">
              <a:lnSpc>
                <a:spcPts val="9500"/>
              </a:lnSpc>
              <a:buFont typeface="Arial"/>
              <a:buChar char="⚬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URL 형태가 포함하였는지</a:t>
            </a:r>
          </a:p>
          <a:p>
            <a:pPr algn="l" marL="1640854" indent="-546951" lvl="2">
              <a:lnSpc>
                <a:spcPts val="9500"/>
              </a:lnSpc>
              <a:buFont typeface="Arial"/>
              <a:buChar char="⚬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긍정표현과 부정표현을 병합, 중복되어 써있는지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이중 판별 시스템</a:t>
            </a:r>
          </a:p>
          <a:p>
            <a:pPr algn="l" marL="1640854" indent="-546951" lvl="2">
              <a:lnSpc>
                <a:spcPts val="9500"/>
              </a:lnSpc>
              <a:buFont typeface="Arial"/>
              <a:buChar char="⚬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Gradio API와의 연동을 통한 LLM 기반 판별</a:t>
            </a:r>
          </a:p>
          <a:p>
            <a:pPr algn="l" marL="1640854" indent="-546951" lvl="2">
              <a:lnSpc>
                <a:spcPts val="9500"/>
              </a:lnSpc>
              <a:buFont typeface="Arial"/>
              <a:buChar char="⚬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앱 자체의 특정 키워드를 적발해내는 판별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이후 해당 리뷰 작성자의 포인트 25% 감소로 대처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321287" y="4838919"/>
            <a:ext cx="2595143" cy="6138781"/>
          </a:xfrm>
          <a:custGeom>
            <a:avLst/>
            <a:gdLst/>
            <a:ahLst/>
            <a:cxnLst/>
            <a:rect r="r" b="b" t="t" l="l"/>
            <a:pathLst>
              <a:path h="6138781" w="2595143">
                <a:moveTo>
                  <a:pt x="0" y="0"/>
                </a:moveTo>
                <a:lnTo>
                  <a:pt x="2595143" y="0"/>
                </a:lnTo>
                <a:lnTo>
                  <a:pt x="2595143" y="6138781"/>
                </a:lnTo>
                <a:lnTo>
                  <a:pt x="0" y="6138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650" t="-3554" r="-22873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00924" y="660668"/>
            <a:ext cx="6881586" cy="3711844"/>
          </a:xfrm>
          <a:custGeom>
            <a:avLst/>
            <a:gdLst/>
            <a:ahLst/>
            <a:cxnLst/>
            <a:rect r="r" b="b" t="t" l="l"/>
            <a:pathLst>
              <a:path h="3711844" w="6881586">
                <a:moveTo>
                  <a:pt x="0" y="0"/>
                </a:moveTo>
                <a:lnTo>
                  <a:pt x="6881586" y="0"/>
                </a:lnTo>
                <a:lnTo>
                  <a:pt x="6881586" y="3711843"/>
                </a:lnTo>
                <a:lnTo>
                  <a:pt x="0" y="3711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96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16430" y="4838919"/>
            <a:ext cx="3090130" cy="6018836"/>
          </a:xfrm>
          <a:custGeom>
            <a:avLst/>
            <a:gdLst/>
            <a:ahLst/>
            <a:cxnLst/>
            <a:rect r="r" b="b" t="t" l="l"/>
            <a:pathLst>
              <a:path h="6018836" w="3090130">
                <a:moveTo>
                  <a:pt x="0" y="0"/>
                </a:moveTo>
                <a:lnTo>
                  <a:pt x="3090130" y="0"/>
                </a:lnTo>
                <a:lnTo>
                  <a:pt x="3090130" y="6018836"/>
                </a:lnTo>
                <a:lnTo>
                  <a:pt x="0" y="60188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152" t="-1281" r="-2177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01924" y="420792"/>
            <a:ext cx="6986087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리뷰 광고성 평가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81063" y="2999685"/>
            <a:ext cx="15725875" cy="3220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85"/>
              </a:lnSpc>
            </a:pPr>
            <a:r>
              <a:rPr lang="en-US" sz="14142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기타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4887" y="1752447"/>
            <a:ext cx="17702234" cy="824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전체 아이템 관리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사용자 관리 (삭제, 포인트 조정)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테스트용 리뷰 작성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데이터 초기화 기능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관리자 패널 (이메일 전송, 포인트 관리)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통계 대시보드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Gradio 연결 테스트 &amp; 광고 필터 테스트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9891984" y="5346598"/>
            <a:ext cx="3793986" cy="4691173"/>
          </a:xfrm>
          <a:custGeom>
            <a:avLst/>
            <a:gdLst/>
            <a:ahLst/>
            <a:cxnLst/>
            <a:rect r="r" b="b" t="t" l="l"/>
            <a:pathLst>
              <a:path h="4691173" w="3793986">
                <a:moveTo>
                  <a:pt x="0" y="0"/>
                </a:moveTo>
                <a:lnTo>
                  <a:pt x="3793986" y="0"/>
                </a:lnTo>
                <a:lnTo>
                  <a:pt x="3793986" y="4691173"/>
                </a:lnTo>
                <a:lnTo>
                  <a:pt x="0" y="4691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90727" y="5579421"/>
            <a:ext cx="3977867" cy="4225528"/>
          </a:xfrm>
          <a:custGeom>
            <a:avLst/>
            <a:gdLst/>
            <a:ahLst/>
            <a:cxnLst/>
            <a:rect r="r" b="b" t="t" l="l"/>
            <a:pathLst>
              <a:path h="4225528" w="3977867">
                <a:moveTo>
                  <a:pt x="0" y="0"/>
                </a:moveTo>
                <a:lnTo>
                  <a:pt x="3977867" y="0"/>
                </a:lnTo>
                <a:lnTo>
                  <a:pt x="3977867" y="4225527"/>
                </a:lnTo>
                <a:lnTo>
                  <a:pt x="0" y="42255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447" t="-105982" r="-22417" b="-765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322814" y="820842"/>
            <a:ext cx="8726312" cy="4144998"/>
          </a:xfrm>
          <a:custGeom>
            <a:avLst/>
            <a:gdLst/>
            <a:ahLst/>
            <a:cxnLst/>
            <a:rect r="r" b="b" t="t" l="l"/>
            <a:pathLst>
              <a:path h="4144998" w="8726312">
                <a:moveTo>
                  <a:pt x="0" y="0"/>
                </a:moveTo>
                <a:lnTo>
                  <a:pt x="8726312" y="0"/>
                </a:lnTo>
                <a:lnTo>
                  <a:pt x="8726312" y="4144998"/>
                </a:lnTo>
                <a:lnTo>
                  <a:pt x="0" y="41449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관리자 기능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4887" y="1752447"/>
            <a:ext cx="17702234" cy="4649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일반 사용자랑 똑같은 기능 체험 가능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단, 대여기록, 메세지, 리뷰 롤백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상품 등록 불가 (DB 충돌 문제)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포인트 적립 불가 (아바타 전부 해금)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930581" y="934921"/>
            <a:ext cx="3949130" cy="8891185"/>
          </a:xfrm>
          <a:custGeom>
            <a:avLst/>
            <a:gdLst/>
            <a:ahLst/>
            <a:cxnLst/>
            <a:rect r="r" b="b" t="t" l="l"/>
            <a:pathLst>
              <a:path h="8891185" w="3949130">
                <a:moveTo>
                  <a:pt x="0" y="0"/>
                </a:moveTo>
                <a:lnTo>
                  <a:pt x="3949131" y="0"/>
                </a:lnTo>
                <a:lnTo>
                  <a:pt x="3949131" y="8891186"/>
                </a:lnTo>
                <a:lnTo>
                  <a:pt x="0" y="88911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318" t="-1283" r="-17525" b="-276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71415" y="6632746"/>
            <a:ext cx="3255371" cy="3040394"/>
          </a:xfrm>
          <a:custGeom>
            <a:avLst/>
            <a:gdLst/>
            <a:ahLst/>
            <a:cxnLst/>
            <a:rect r="r" b="b" t="t" l="l"/>
            <a:pathLst>
              <a:path h="3040394" w="3255371">
                <a:moveTo>
                  <a:pt x="0" y="0"/>
                </a:moveTo>
                <a:lnTo>
                  <a:pt x="3255371" y="0"/>
                </a:lnTo>
                <a:lnTo>
                  <a:pt x="3255371" y="3040394"/>
                </a:lnTo>
                <a:lnTo>
                  <a:pt x="0" y="30403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Guest (DEMO)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4887" y="1752447"/>
            <a:ext cx="17702234" cy="9450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타 대학교 확장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AR 기반 물건 상태 확인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블록체인 기반 거래 이력 관리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AI 챗봇 고객 지원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이커머스 활용 쇼핑몰</a:t>
            </a:r>
          </a:p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캠퍼스 내 커뮤니티 기능</a:t>
            </a:r>
          </a:p>
          <a:p>
            <a:pPr algn="l">
              <a:lnSpc>
                <a:spcPts val="9500"/>
              </a:lnSpc>
            </a:pPr>
          </a:p>
          <a:p>
            <a:pPr algn="l" marL="1640854" indent="-546951" lvl="2">
              <a:lnSpc>
                <a:spcPts val="9500"/>
              </a:lnSpc>
              <a:buFont typeface="Arial"/>
              <a:buChar char="⚬"/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향후 발전 방향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25037" y="2076515"/>
            <a:ext cx="4837926" cy="4590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21"/>
              </a:lnSpc>
            </a:pPr>
            <a:r>
              <a:rPr lang="en-US" sz="2016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서론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81063" y="2999685"/>
            <a:ext cx="15725875" cy="3220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85"/>
              </a:lnSpc>
            </a:pPr>
            <a:r>
              <a:rPr lang="en-US" sz="14142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THANK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81063" y="9290767"/>
            <a:ext cx="15725875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b="true" sz="300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빌려주고 빌리고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81063" y="7925517"/>
            <a:ext cx="15725875" cy="159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6999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BilliGO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93365" y="5664499"/>
            <a:ext cx="9820909" cy="5659299"/>
          </a:xfrm>
          <a:custGeom>
            <a:avLst/>
            <a:gdLst/>
            <a:ahLst/>
            <a:cxnLst/>
            <a:rect r="r" b="b" t="t" l="l"/>
            <a:pathLst>
              <a:path h="5659299" w="9820909">
                <a:moveTo>
                  <a:pt x="0" y="0"/>
                </a:moveTo>
                <a:lnTo>
                  <a:pt x="9820909" y="0"/>
                </a:lnTo>
                <a:lnTo>
                  <a:pt x="9820909" y="5659299"/>
                </a:lnTo>
                <a:lnTo>
                  <a:pt x="0" y="56592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문제 인식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01924" y="2223913"/>
            <a:ext cx="16276307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1. 세종</a:t>
            </a: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대학교 학생들의 일회성 물품 구매 부담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1924" y="3619166"/>
            <a:ext cx="16276307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2</a:t>
            </a: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. 사용하지 않는 물품의 활용도 저하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1924" y="5018070"/>
            <a:ext cx="16276307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3. 교내</a:t>
            </a: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P2P 거래의 신뢰성 문제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48155" y="2057410"/>
            <a:ext cx="6824082" cy="3564819"/>
          </a:xfrm>
          <a:custGeom>
            <a:avLst/>
            <a:gdLst/>
            <a:ahLst/>
            <a:cxnLst/>
            <a:rect r="r" b="b" t="t" l="l"/>
            <a:pathLst>
              <a:path h="3564819" w="6824082">
                <a:moveTo>
                  <a:pt x="0" y="0"/>
                </a:moveTo>
                <a:lnTo>
                  <a:pt x="6824083" y="0"/>
                </a:lnTo>
                <a:lnTo>
                  <a:pt x="6824083" y="3564819"/>
                </a:lnTo>
                <a:lnTo>
                  <a:pt x="0" y="35648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194" t="-25100" r="-13425" b="-3881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솔루션 제안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01924" y="6241354"/>
            <a:ext cx="16276307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532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AI 기반 P2P 렌탈 마켓플레이스 "BilliGO"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1924" y="7697459"/>
            <a:ext cx="16276307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532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세종대학교 내 한정 서비스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핵심 아이디어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1924" y="2223913"/>
            <a:ext cx="16276307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1.물품 대여가 완료되면 대여자에게  포인트를 지급하여 활발한 사용 유도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01924" y="3619166"/>
            <a:ext cx="16276307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2</a:t>
            </a: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.사용자 리뷰의 별점에 따라 포인트 지급,리뷰를 LLM으로 분석하여 추가 지급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469638"/>
            <a:ext cx="9129260" cy="5630546"/>
          </a:xfrm>
          <a:custGeom>
            <a:avLst/>
            <a:gdLst/>
            <a:ahLst/>
            <a:cxnLst/>
            <a:rect r="r" b="b" t="t" l="l"/>
            <a:pathLst>
              <a:path h="5630546" w="9129260">
                <a:moveTo>
                  <a:pt x="0" y="0"/>
                </a:moveTo>
                <a:lnTo>
                  <a:pt x="9129260" y="0"/>
                </a:lnTo>
                <a:lnTo>
                  <a:pt x="9129260" y="5630546"/>
                </a:lnTo>
                <a:lnTo>
                  <a:pt x="0" y="5630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57960" y="3306646"/>
            <a:ext cx="6465248" cy="5951654"/>
          </a:xfrm>
          <a:custGeom>
            <a:avLst/>
            <a:gdLst/>
            <a:ahLst/>
            <a:cxnLst/>
            <a:rect r="r" b="b" t="t" l="l"/>
            <a:pathLst>
              <a:path h="5951654" w="6465248">
                <a:moveTo>
                  <a:pt x="0" y="0"/>
                </a:moveTo>
                <a:lnTo>
                  <a:pt x="6465248" y="0"/>
                </a:lnTo>
                <a:lnTo>
                  <a:pt x="6465248" y="5951654"/>
                </a:lnTo>
                <a:lnTo>
                  <a:pt x="0" y="5951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LLM학습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1924" y="1678934"/>
            <a:ext cx="7404247" cy="105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KLUE-BERT-base 모델을 영화 리뷰들을 활용 하여 긍정도를 판단 하도록 학습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55053" y="1678934"/>
            <a:ext cx="7404247" cy="105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소핑몰 리뷰와 단어에 점수를 책정하여</a:t>
            </a:r>
          </a:p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활용상황에 맞게 추가 학습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81063" y="2999685"/>
            <a:ext cx="15725875" cy="3220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85"/>
              </a:lnSpc>
            </a:pPr>
            <a:r>
              <a:rPr lang="en-US" sz="14142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앱 주요 기능 소개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01924" y="1854299"/>
            <a:ext cx="16276307" cy="6570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사용자 직접 일일 대여료 설정</a:t>
            </a:r>
          </a:p>
          <a:p>
            <a:pPr algn="l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자동 보증금 계산 (대여료의 150%)</a:t>
            </a:r>
          </a:p>
          <a:p>
            <a:pPr algn="l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카테고리별 물건 분류 (전자기기, 카메라, 캠핑용품 등)</a:t>
            </a:r>
          </a:p>
          <a:p>
            <a:pPr algn="l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사진 업로드 및 상태 설명</a:t>
            </a:r>
          </a:p>
          <a:p>
            <a:pPr algn="l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정가 대비 추천가 제시 </a:t>
            </a:r>
          </a:p>
          <a:p>
            <a:pPr algn="l">
              <a:lnSpc>
                <a:spcPts val="19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(추천가보다 낮게 책정하면 비율에 따라 추가 포인트 지급)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067940" y="1301878"/>
            <a:ext cx="4410292" cy="8151436"/>
          </a:xfrm>
          <a:custGeom>
            <a:avLst/>
            <a:gdLst/>
            <a:ahLst/>
            <a:cxnLst/>
            <a:rect r="r" b="b" t="t" l="l"/>
            <a:pathLst>
              <a:path h="8151436" w="4410292">
                <a:moveTo>
                  <a:pt x="0" y="0"/>
                </a:moveTo>
                <a:lnTo>
                  <a:pt x="4410291" y="0"/>
                </a:lnTo>
                <a:lnTo>
                  <a:pt x="4410291" y="8151436"/>
                </a:lnTo>
                <a:lnTo>
                  <a:pt x="0" y="81514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501" t="-3116" r="-39919" b="-199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물건 등록</a:t>
            </a: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및 대여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4887" y="1752447"/>
            <a:ext cx="17702234" cy="10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950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4단계 승인 시스템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366738" y="4279984"/>
            <a:ext cx="3700099" cy="4978316"/>
          </a:xfrm>
          <a:custGeom>
            <a:avLst/>
            <a:gdLst/>
            <a:ahLst/>
            <a:cxnLst/>
            <a:rect r="r" b="b" t="t" l="l"/>
            <a:pathLst>
              <a:path h="4978316" w="3700099">
                <a:moveTo>
                  <a:pt x="0" y="0"/>
                </a:moveTo>
                <a:lnTo>
                  <a:pt x="3700100" y="0"/>
                </a:lnTo>
                <a:lnTo>
                  <a:pt x="3700100" y="4978316"/>
                </a:lnTo>
                <a:lnTo>
                  <a:pt x="0" y="49783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85" t="-2436" r="-3196" b="-210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56992" y="5143500"/>
            <a:ext cx="3692952" cy="2838957"/>
          </a:xfrm>
          <a:custGeom>
            <a:avLst/>
            <a:gdLst/>
            <a:ahLst/>
            <a:cxnLst/>
            <a:rect r="r" b="b" t="t" l="l"/>
            <a:pathLst>
              <a:path h="2838957" w="3692952">
                <a:moveTo>
                  <a:pt x="0" y="0"/>
                </a:moveTo>
                <a:lnTo>
                  <a:pt x="3692952" y="0"/>
                </a:lnTo>
                <a:lnTo>
                  <a:pt x="3692952" y="2838957"/>
                </a:lnTo>
                <a:lnTo>
                  <a:pt x="0" y="28389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279513" y="4156751"/>
            <a:ext cx="3771761" cy="4812455"/>
          </a:xfrm>
          <a:custGeom>
            <a:avLst/>
            <a:gdLst/>
            <a:ahLst/>
            <a:cxnLst/>
            <a:rect r="r" b="b" t="t" l="l"/>
            <a:pathLst>
              <a:path h="4812455" w="3771761">
                <a:moveTo>
                  <a:pt x="0" y="0"/>
                </a:moveTo>
                <a:lnTo>
                  <a:pt x="3771761" y="0"/>
                </a:lnTo>
                <a:lnTo>
                  <a:pt x="3771761" y="4812455"/>
                </a:lnTo>
                <a:lnTo>
                  <a:pt x="0" y="48124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980843" y="5354426"/>
            <a:ext cx="4876256" cy="2829433"/>
          </a:xfrm>
          <a:custGeom>
            <a:avLst/>
            <a:gdLst/>
            <a:ahLst/>
            <a:cxnLst/>
            <a:rect r="r" b="b" t="t" l="l"/>
            <a:pathLst>
              <a:path h="2829433" w="4876256">
                <a:moveTo>
                  <a:pt x="0" y="0"/>
                </a:moveTo>
                <a:lnTo>
                  <a:pt x="4876256" y="0"/>
                </a:lnTo>
                <a:lnTo>
                  <a:pt x="4876256" y="2829432"/>
                </a:lnTo>
                <a:lnTo>
                  <a:pt x="0" y="28294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대여 프로세스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107737"/>
            <a:ext cx="2322586" cy="10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대여 요청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42175" y="3107737"/>
            <a:ext cx="2322586" cy="10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대여 승인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04100" y="3107737"/>
            <a:ext cx="2322586" cy="10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반납 요청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41999" y="3107737"/>
            <a:ext cx="2322586" cy="10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반납 완료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DAG-7ITkFeA</dc:identifier>
  <dcterms:modified xsi:type="dcterms:W3CDTF">2011-08-01T06:04:30Z</dcterms:modified>
  <cp:revision>1</cp:revision>
  <dc:title>대여 플랫폼 빌리고</dc:title>
</cp:coreProperties>
</file>

<file path=docProps/thumbnail.jpeg>
</file>